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0"/>
  </p:notesMasterIdLst>
  <p:handoutMasterIdLst>
    <p:handoutMasterId r:id="rId31"/>
  </p:handoutMasterIdLst>
  <p:sldIdLst>
    <p:sldId id="298" r:id="rId2"/>
    <p:sldId id="276" r:id="rId3"/>
    <p:sldId id="299" r:id="rId4"/>
    <p:sldId id="300" r:id="rId5"/>
    <p:sldId id="261" r:id="rId6"/>
    <p:sldId id="295" r:id="rId7"/>
    <p:sldId id="259" r:id="rId8"/>
    <p:sldId id="296" r:id="rId9"/>
    <p:sldId id="279" r:id="rId10"/>
    <p:sldId id="280" r:id="rId11"/>
    <p:sldId id="297" r:id="rId12"/>
    <p:sldId id="282" r:id="rId13"/>
    <p:sldId id="301" r:id="rId14"/>
    <p:sldId id="283" r:id="rId15"/>
    <p:sldId id="303" r:id="rId16"/>
    <p:sldId id="290" r:id="rId17"/>
    <p:sldId id="304" r:id="rId18"/>
    <p:sldId id="305" r:id="rId19"/>
    <p:sldId id="293" r:id="rId20"/>
    <p:sldId id="285" r:id="rId21"/>
    <p:sldId id="287" r:id="rId22"/>
    <p:sldId id="306" r:id="rId23"/>
    <p:sldId id="307" r:id="rId24"/>
    <p:sldId id="308" r:id="rId25"/>
    <p:sldId id="309" r:id="rId26"/>
    <p:sldId id="263" r:id="rId27"/>
    <p:sldId id="271" r:id="rId28"/>
    <p:sldId id="302" r:id="rId2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2" autoAdjust="0"/>
  </p:normalViewPr>
  <p:slideViewPr>
    <p:cSldViewPr snapToObjects="1">
      <p:cViewPr>
        <p:scale>
          <a:sx n="71" d="100"/>
          <a:sy n="71" d="100"/>
        </p:scale>
        <p:origin x="-35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>
        <c:manualLayout>
          <c:layoutTarget val="inner"/>
          <c:xMode val="edge"/>
          <c:yMode val="edge"/>
          <c:x val="0.12057657723340216"/>
          <c:y val="5.5828033515041932E-2"/>
          <c:w val="0.73091669096918765"/>
          <c:h val="0.8009802140117100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Kansas </c:v>
                </c:pt>
              </c:strCache>
            </c:strRef>
          </c:tx>
          <c:spPr>
            <a:ln w="31750"/>
          </c:spPr>
          <c:cat>
            <c:strRef>
              <c:f>Sheet1!$A$2:$A$11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6.71</c:v>
                </c:pt>
                <c:pt idx="1">
                  <c:v>7.34</c:v>
                </c:pt>
                <c:pt idx="2">
                  <c:v>7.17</c:v>
                </c:pt>
                <c:pt idx="3">
                  <c:v>6.6599999999999975</c:v>
                </c:pt>
                <c:pt idx="4">
                  <c:v>7.18</c:v>
                </c:pt>
                <c:pt idx="5">
                  <c:v>7.48</c:v>
                </c:pt>
                <c:pt idx="6">
                  <c:v>7.1599999999999975</c:v>
                </c:pt>
                <c:pt idx="7">
                  <c:v>7.94</c:v>
                </c:pt>
                <c:pt idx="8">
                  <c:v>7.25</c:v>
                </c:pt>
                <c:pt idx="9">
                  <c:v>7.01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31750"/>
          </c:spPr>
          <c:cat>
            <c:strRef>
              <c:f>Sheet1!$A$2:$A$11</c:f>
              <c:strCach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6.91</c:v>
                </c:pt>
                <c:pt idx="1">
                  <c:v>6.85</c:v>
                </c:pt>
                <c:pt idx="2">
                  <c:v>6.9700000000000024</c:v>
                </c:pt>
                <c:pt idx="3">
                  <c:v>6.85</c:v>
                </c:pt>
                <c:pt idx="4">
                  <c:v>6.79</c:v>
                </c:pt>
                <c:pt idx="5">
                  <c:v>6.87</c:v>
                </c:pt>
                <c:pt idx="6">
                  <c:v>6.6899999999999995</c:v>
                </c:pt>
                <c:pt idx="7">
                  <c:v>6.75</c:v>
                </c:pt>
                <c:pt idx="8">
                  <c:v>6.59</c:v>
                </c:pt>
                <c:pt idx="9">
                  <c:v>6.42</c:v>
                </c:pt>
              </c:numCache>
            </c:numRef>
          </c:val>
        </c:ser>
        <c:marker val="1"/>
        <c:axId val="83530496"/>
        <c:axId val="99861248"/>
      </c:lineChart>
      <c:catAx>
        <c:axId val="83530496"/>
        <c:scaling>
          <c:orientation val="minMax"/>
        </c:scaling>
        <c:axPos val="b"/>
        <c:numFmt formatCode="m/d/yyyy" sourceLinked="1"/>
        <c:tickLblPos val="nextTo"/>
        <c:crossAx val="99861248"/>
        <c:crosses val="autoZero"/>
        <c:auto val="1"/>
        <c:lblAlgn val="ctr"/>
        <c:lblOffset val="100"/>
      </c:catAx>
      <c:valAx>
        <c:axId val="998612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600" b="0" i="0" baseline="0"/>
                </a:pPr>
                <a:r>
                  <a:rPr lang="en-US" sz="1600" b="0" i="0" baseline="0" dirty="0" smtClean="0"/>
                  <a:t>Rate per 1,000 live births</a:t>
                </a:r>
                <a:endParaRPr lang="en-US" sz="1600" b="0" i="0" baseline="0" dirty="0"/>
              </a:p>
            </c:rich>
          </c:tx>
          <c:layout>
            <c:manualLayout>
              <c:xMode val="edge"/>
              <c:yMode val="edge"/>
              <c:x val="2.314814814814815E-2"/>
              <c:y val="0.22413587724611322"/>
            </c:manualLayout>
          </c:layout>
        </c:title>
        <c:numFmt formatCode="General" sourceLinked="1"/>
        <c:tickLblPos val="nextTo"/>
        <c:crossAx val="83530496"/>
        <c:crosses val="autoZero"/>
        <c:crossBetween val="between"/>
      </c:valAx>
      <c:spPr>
        <a:ln w="3175"/>
      </c:spPr>
    </c:plotArea>
    <c:legend>
      <c:legendPos val="r"/>
      <c:layout>
        <c:manualLayout>
          <c:xMode val="edge"/>
          <c:yMode val="edge"/>
          <c:x val="0.81088512373453314"/>
          <c:y val="0.4206564203513023"/>
          <c:w val="0.18911487626546691"/>
          <c:h val="0.17791792852816599"/>
        </c:manualLayout>
      </c:layout>
      <c:txPr>
        <a:bodyPr/>
        <a:lstStyle/>
        <a:p>
          <a:pPr>
            <a:defRPr sz="1800" baseline="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Kansas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 Races</c:v>
                </c:pt>
                <c:pt idx="1">
                  <c:v>White </c:v>
                </c:pt>
                <c:pt idx="2">
                  <c:v>Black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7.9</c:v>
                </c:pt>
                <c:pt idx="1">
                  <c:v>7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United States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All Races</c:v>
                </c:pt>
                <c:pt idx="1">
                  <c:v>White </c:v>
                </c:pt>
                <c:pt idx="2">
                  <c:v>Black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6.8</c:v>
                </c:pt>
                <c:pt idx="1">
                  <c:v>5.6</c:v>
                </c:pt>
                <c:pt idx="2">
                  <c:v>13.2</c:v>
                </c:pt>
              </c:numCache>
            </c:numRef>
          </c:val>
        </c:ser>
        <c:axId val="83519744"/>
        <c:axId val="106700800"/>
      </c:barChart>
      <c:catAx>
        <c:axId val="83519744"/>
        <c:scaling>
          <c:orientation val="minMax"/>
        </c:scaling>
        <c:axPos val="b"/>
        <c:tickLblPos val="nextTo"/>
        <c:crossAx val="106700800"/>
        <c:crosses val="autoZero"/>
        <c:auto val="1"/>
        <c:lblAlgn val="ctr"/>
        <c:lblOffset val="100"/>
      </c:catAx>
      <c:valAx>
        <c:axId val="1067008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 b="0" dirty="0" smtClean="0"/>
                  <a:t>Rate per</a:t>
                </a:r>
                <a:r>
                  <a:rPr lang="en-US" sz="1600" b="0" baseline="0" dirty="0" smtClean="0"/>
                  <a:t> 1,000 live births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crossAx val="8351974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White NH*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elete val="1"/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6.9</c:v>
                </c:pt>
                <c:pt idx="1">
                  <c:v>7.1</c:v>
                </c:pt>
                <c:pt idx="2">
                  <c:v>6.3</c:v>
                </c:pt>
                <c:pt idx="3">
                  <c:v>6.4</c:v>
                </c:pt>
                <c:pt idx="4">
                  <c:v>6.3</c:v>
                </c:pt>
                <c:pt idx="5">
                  <c:v>5.8</c:v>
                </c:pt>
                <c:pt idx="6">
                  <c:v>6.8</c:v>
                </c:pt>
                <c:pt idx="7">
                  <c:v>6.3</c:v>
                </c:pt>
                <c:pt idx="8">
                  <c:v>6.2</c:v>
                </c:pt>
                <c:pt idx="9">
                  <c:v>6.8</c:v>
                </c:pt>
                <c:pt idx="10">
                  <c:v>6.2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 NH*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elete val="1"/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9.8000000000000007</c:v>
                </c:pt>
                <c:pt idx="1">
                  <c:v>14.9</c:v>
                </c:pt>
                <c:pt idx="2">
                  <c:v>11.7</c:v>
                </c:pt>
                <c:pt idx="3">
                  <c:v>19.7</c:v>
                </c:pt>
                <c:pt idx="4">
                  <c:v>15.5</c:v>
                </c:pt>
                <c:pt idx="5">
                  <c:v>14.7</c:v>
                </c:pt>
                <c:pt idx="6">
                  <c:v>16.5</c:v>
                </c:pt>
                <c:pt idx="7">
                  <c:v>16.899999999999999</c:v>
                </c:pt>
                <c:pt idx="8">
                  <c:v>17.5</c:v>
                </c:pt>
                <c:pt idx="9">
                  <c:v>19.600000000000001</c:v>
                </c:pt>
                <c:pt idx="10">
                  <c:v>13.3</c:v>
                </c:pt>
                <c:pt idx="11">
                  <c:v>15.5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Ratio</c:v>
                </c:pt>
              </c:strCache>
            </c:strRef>
          </c:tx>
          <c:dLbls>
            <c:txPr>
              <a:bodyPr/>
              <a:lstStyle/>
              <a:p>
                <a:pPr>
                  <a:defRPr b="1" i="0" baseline="0"/>
                </a:pPr>
                <a:endParaRPr lang="en-US"/>
              </a:p>
            </c:txPr>
            <c:dLblPos val="t"/>
            <c:showVal val="1"/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1.4</c:v>
                </c:pt>
                <c:pt idx="1">
                  <c:v>2.1</c:v>
                </c:pt>
                <c:pt idx="2">
                  <c:v>1.9000000000000001</c:v>
                </c:pt>
                <c:pt idx="3">
                  <c:v>3.1</c:v>
                </c:pt>
                <c:pt idx="4">
                  <c:v>2.5</c:v>
                </c:pt>
                <c:pt idx="5">
                  <c:v>2.5</c:v>
                </c:pt>
                <c:pt idx="6">
                  <c:v>2.4</c:v>
                </c:pt>
                <c:pt idx="7">
                  <c:v>2.7</c:v>
                </c:pt>
                <c:pt idx="8">
                  <c:v>2.8</c:v>
                </c:pt>
                <c:pt idx="9">
                  <c:v>2.9</c:v>
                </c:pt>
                <c:pt idx="10">
                  <c:v>2.1</c:v>
                </c:pt>
                <c:pt idx="11">
                  <c:v>2.6</c:v>
                </c:pt>
              </c:numCache>
            </c:numRef>
          </c:val>
        </c:ser>
        <c:dLbls>
          <c:showVal val="1"/>
        </c:dLbls>
        <c:marker val="1"/>
        <c:axId val="107411712"/>
        <c:axId val="107036672"/>
      </c:lineChart>
      <c:catAx>
        <c:axId val="107411712"/>
        <c:scaling>
          <c:orientation val="minMax"/>
        </c:scaling>
        <c:axPos val="b"/>
        <c:numFmt formatCode="General" sourceLinked="1"/>
        <c:tickLblPos val="nextTo"/>
        <c:crossAx val="107036672"/>
        <c:crosses val="autoZero"/>
        <c:auto val="1"/>
        <c:lblAlgn val="ctr"/>
        <c:lblOffset val="100"/>
      </c:catAx>
      <c:valAx>
        <c:axId val="1070366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 dirty="0" smtClean="0"/>
                  <a:t>Rate per 1,000 live births</a:t>
                </a:r>
                <a:endParaRPr lang="en-US" sz="1600" b="0" dirty="0"/>
              </a:p>
            </c:rich>
          </c:tx>
          <c:layout/>
        </c:title>
        <c:numFmt formatCode="General" sourceLinked="1"/>
        <c:tickLblPos val="nextTo"/>
        <c:crossAx val="10741171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2005-2009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2005-2009</c:v>
                </c:pt>
              </c:strCache>
            </c:strRef>
          </c:tx>
          <c:dPt>
            <c:idx val="1"/>
            <c:spPr>
              <a:solidFill>
                <a:srgbClr val="92D050"/>
              </a:solidFill>
            </c:spPr>
          </c:dPt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dLblPos val="ctr"/>
            <c:showVal val="1"/>
            <c:showLeaderLines val="1"/>
          </c:dLbls>
          <c:cat>
            <c:strRef>
              <c:f>Sheet1!$A$2:$A$3</c:f>
              <c:strCache>
                <c:ptCount val="2"/>
                <c:pt idx="0">
                  <c:v>Neonatal</c:v>
                </c:pt>
                <c:pt idx="1">
                  <c:v>Post-neonatal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0.63000000000000278</c:v>
                </c:pt>
                <c:pt idx="1">
                  <c:v>0.37000000000000038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95DF9-ECFD-427C-8746-9432065A2DF3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87413-ACD8-4DFC-A177-92B1F721D4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57554FF-BABD-7844-B7E3-9E67E116EE95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4CE046-A704-5149-BB96-43D0780AC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2009 data- Kansas 7.01, US 6.42</a:t>
            </a:r>
          </a:p>
          <a:p>
            <a:r>
              <a:rPr lang="en-US" dirty="0" smtClean="0"/>
              <a:t>US IMR has</a:t>
            </a:r>
            <a:r>
              <a:rPr lang="en-US" baseline="0" dirty="0" smtClean="0"/>
              <a:t> gradually decreased over the past two decades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CE046-A704-5149-BB96-43D0780ACA2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 Kansas 7.0 US 5.6; Black Kansas 19 US 13.2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CE046-A704-5149-BB96-43D0780ACA2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Even though</a:t>
            </a:r>
            <a:r>
              <a:rPr lang="en-US" baseline="0" dirty="0" smtClean="0">
                <a:latin typeface="Times New Roman" charset="0"/>
              </a:rPr>
              <a:t> rate overall has gone down gap between the black NH and white NH has widened.</a:t>
            </a:r>
            <a:endParaRPr lang="en-US" dirty="0">
              <a:latin typeface="Times New Roman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C1E92B-B34E-414D-B206-1FCC213AA106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6F8F1-CC30-3140-9B17-D1F6E7F45D3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31082-F8B2-B641-AF61-ED1162940C4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630DD6-ADA5-0F49-B731-571431A853A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4CE046-A704-5149-BB96-43D0780ACA2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262D-4886-4956-9257-8B28C6108158}" type="datetime1">
              <a:rPr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9841-B96A-4DD9-B158-9961937F6A4E}" type="slidenum">
              <a:rPr/>
              <a:pPr/>
              <a:t>‹#›</a:t>
            </a:fld>
            <a:endParaRPr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1A4E5-E3C2-394A-8620-BD8031FC1F1F}" type="datetimeFigureOut">
              <a:rPr lang="en-US" smtClean="0"/>
              <a:pPr/>
              <a:t>11/4/2011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B2B8-A19E-E546-8608-BFD9C60AD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57338"/>
            <a:ext cx="8228013" cy="19716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Study of Infant Mortality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TRICARE Beneficiaries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Fort Riley, Kansas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LTC Paul Benne, MD, MPH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SPC John Makinwa, BS, MBA,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DrPH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Candidate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November 2011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-703996" y="274638"/>
          <a:ext cx="10548705" cy="6894511"/>
        </p:xfrm>
        <a:graphic>
          <a:graphicData uri="http://schemas.openxmlformats.org/presentationml/2006/ole">
            <p:oleObj spid="_x0000_s2052" name="Chart" r:id="rId4" imgW="6953402" imgH="4543349" progId="MSGraph.Chart.8">
              <p:embed followColorScheme="full"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Infant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Deaths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Kansas, 2005-2009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0200" y="6204466"/>
            <a:ext cx="6324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Source: Bureau of Epidemiology and Public Health Informatics, KDHE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4714081" y="2380485"/>
          <a:ext cx="5039519" cy="3705989"/>
        </p:xfrm>
        <a:graphic>
          <a:graphicData uri="http://schemas.openxmlformats.org/presentationml/2006/ole">
            <p:oleObj spid="_x0000_s30727" name="Chart" r:id="rId4" imgW="5162729" imgH="3800475" progId="MSGraph.Chart.8">
              <p:embed followColorScheme="full"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81000" y="2362200"/>
          <a:ext cx="5257800" cy="3724274"/>
        </p:xfrm>
        <a:graphic>
          <a:graphicData uri="http://schemas.openxmlformats.org/presentationml/2006/ole">
            <p:oleObj spid="_x0000_s30726" name="Chart" r:id="rId5" imgW="5162702" imgH="3800551" progId="MSGraph.Chart.8">
              <p:embed followColorScheme="full"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Births and Deaths by Gestational Age,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KS 2005-2009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Average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All Races</a:t>
            </a:r>
          </a:p>
        </p:txBody>
      </p:sp>
      <p:sp>
        <p:nvSpPr>
          <p:cNvPr id="25607" name="Text Placeholder 2"/>
          <p:cNvSpPr>
            <a:spLocks noGrp="1"/>
          </p:cNvSpPr>
          <p:nvPr>
            <p:ph type="body" idx="4294967295"/>
          </p:nvPr>
        </p:nvSpPr>
        <p:spPr>
          <a:xfrm>
            <a:off x="1219200" y="1675719"/>
            <a:ext cx="2438400" cy="457881"/>
          </a:xfrm>
          <a:noFill/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Pre-term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10%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8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5486400" y="1675719"/>
            <a:ext cx="2362200" cy="457881"/>
          </a:xfrm>
          <a:ln w="3810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Pre-term=61%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6" name="TextBox 9"/>
          <p:cNvSpPr txBox="1">
            <a:spLocks noChangeArrowheads="1"/>
          </p:cNvSpPr>
          <p:nvPr/>
        </p:nvSpPr>
        <p:spPr bwMode="auto">
          <a:xfrm>
            <a:off x="661590" y="5717142"/>
            <a:ext cx="8104981" cy="523220"/>
          </a:xfrm>
          <a:prstGeom prst="rect">
            <a:avLst/>
          </a:prstGeom>
          <a:noFill/>
          <a:ln w="349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Premature babies: </a:t>
            </a:r>
            <a:r>
              <a:rPr 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% of births, </a:t>
            </a:r>
            <a:r>
              <a:rPr lang="en-US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BUT 61% </a:t>
            </a:r>
            <a:r>
              <a:rPr lang="en-US" sz="28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of deaths!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0" y="6400800"/>
            <a:ext cx="6324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Source: Bureau of Epidemiology and Public Health Informatics, KDHE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0" y="2226581"/>
            <a:ext cx="1544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Live Births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2200" y="2253260"/>
            <a:ext cx="9749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Deaths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763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How old are babies when they die?</a:t>
            </a:r>
          </a:p>
        </p:txBody>
      </p:sp>
      <p:sp>
        <p:nvSpPr>
          <p:cNvPr id="72708" name="Text Placeholder 2"/>
          <p:cNvSpPr>
            <a:spLocks noGrp="1"/>
          </p:cNvSpPr>
          <p:nvPr>
            <p:ph type="body" idx="4294967295"/>
          </p:nvPr>
        </p:nvSpPr>
        <p:spPr>
          <a:xfrm>
            <a:off x="4572000" y="1790700"/>
            <a:ext cx="4572000" cy="4381500"/>
          </a:xfrm>
        </p:spPr>
        <p:txBody>
          <a:bodyPr/>
          <a:lstStyle/>
          <a:p>
            <a:pPr eaLnBrk="1" hangingPunct="1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Neonatal deaths (= &lt;28 days old) are more common than post-neonatal deaths in all races and ethnicities</a:t>
            </a:r>
          </a:p>
          <a:p>
            <a:pPr eaLnBrk="1" hangingPunct="1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This distinction is less important today</a:t>
            </a:r>
          </a:p>
          <a:p>
            <a:pPr lvl="1" eaLnBrk="1" hangingPunct="1"/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LBW and prematurity more important than the age of the baby 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0" y="1981200"/>
          <a:ext cx="4876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" y="5486400"/>
            <a:ext cx="403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Source: Bureau of Epidemiology and Public Health Informatics, KDHE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86050" y="696724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Our Question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590324"/>
            <a:ext cx="8153400" cy="44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Based on cross-sectional data,  2005 to 2009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6050" y="4008536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Geary/Riley County IMR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8.50/1,000 live births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(CI95  6.69-10.66)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86050" y="4008536"/>
            <a:ext cx="3333750" cy="1165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53200" y="2923282"/>
            <a:ext cx="1981200" cy="228558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3019960"/>
            <a:ext cx="1981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Fort Riley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(TRICARE) 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457271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Kansas IMR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7.37/1,000 live births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(CI95  7.00-7.74)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2454652"/>
            <a:ext cx="3429000" cy="12029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5638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92% of  Fort Riley TRICARE births occur to residents of either Riley or Geary County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5800" y="614663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Source: Bureau of Epidemiology and Public Health Informatics, KDHE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95800" y="457200"/>
            <a:ext cx="426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Study Subjects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371600"/>
            <a:ext cx="3733800" cy="2438400"/>
          </a:xfrm>
        </p:spPr>
        <p:txBody>
          <a:bodyPr/>
          <a:lstStyle/>
          <a:p>
            <a:pPr algn="ctr"/>
            <a:r>
              <a:rPr lang="en-US" dirty="0" smtClean="0"/>
              <a:t>TRICARE beneficiaries </a:t>
            </a:r>
          </a:p>
          <a:p>
            <a:pPr algn="ctr"/>
            <a:r>
              <a:rPr lang="en-US" dirty="0" smtClean="0"/>
              <a:t>live births in Fort Riley, Kansas area (2005- 2009)</a:t>
            </a:r>
          </a:p>
          <a:p>
            <a:pPr algn="ctr"/>
            <a:r>
              <a:rPr lang="en-US" dirty="0" smtClean="0"/>
              <a:t>N= 4715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4572000"/>
            <a:ext cx="4800600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Beneficiaries included resident live births where TRICARE was the delivery </a:t>
            </a:r>
            <a:r>
              <a:rPr lang="en-US" sz="2400" dirty="0" err="1" smtClean="0"/>
              <a:t>payor</a:t>
            </a:r>
            <a:r>
              <a:rPr lang="en-US" sz="2400" dirty="0" smtClean="0"/>
              <a:t>  (2005-2009) 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Fort Riley Area defined as: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50800" dir="2700000" algn="tl" rotWithShape="0">
                  <a:schemeClr val="bg1">
                    <a:alpha val="30000"/>
                  </a:scheme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0" y="1828800"/>
          <a:ext cx="32004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County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Births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Marshall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Morris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Ottawa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Pottawatomie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Riley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2226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Wabaunsee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Washington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762000" y="1828800"/>
          <a:ext cx="32766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5288"/>
                <a:gridCol w="170131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County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Births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Chase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Clay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Cloud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436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Dickinson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Geary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2101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Lyon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Marion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579120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Total Live Births             4715</a:t>
            </a:r>
          </a:p>
          <a:p>
            <a:pPr algn="ctr"/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762000" y="2209800"/>
            <a:ext cx="2819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953000" y="2209800"/>
            <a:ext cx="3200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828800" y="5791200"/>
            <a:ext cx="5486400" cy="609600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8579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Characteristics of Fort Riley, 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TRICARE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Beneficiaries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(2005-2009)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640080"/>
          <a:ext cx="9144000" cy="621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926123"/>
                <a:gridCol w="1172308"/>
                <a:gridCol w="781538"/>
                <a:gridCol w="1172308"/>
                <a:gridCol w="781538"/>
                <a:gridCol w="901627"/>
                <a:gridCol w="817758"/>
              </a:tblGrid>
              <a:tr h="228607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Hospital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Irwin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Kansas</a:t>
                      </a:r>
                      <a:endParaRPr lang="en-US" sz="17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3660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77.6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1055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22.4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4715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Maternal Race: White NH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2572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76.4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3378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71.6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71.8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Hispanic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431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7.9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10.9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Black NH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415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10.8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6.8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Other/Multi NH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1.7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Asian/PI NH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2.7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Native Am NH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Maternal Age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: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&lt;15  years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15-19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380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8.1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10.3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20-24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1645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44.9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444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42.1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2089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44.3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27.4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25-29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1414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30.3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30-34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12.2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12.3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35-39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6.9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40-44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896"/>
            <a:ext cx="9144000" cy="68579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Characteristics of Fort Riley, 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TRICARE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Beneficiaries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(2005-2009)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219200"/>
          <a:ext cx="9144000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0800"/>
                <a:gridCol w="926123"/>
                <a:gridCol w="978877"/>
                <a:gridCol w="974969"/>
                <a:gridCol w="930031"/>
                <a:gridCol w="990600"/>
                <a:gridCol w="934842"/>
                <a:gridCol w="817758"/>
              </a:tblGrid>
              <a:tr h="228607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Hospital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Irwin 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  <a:endParaRPr lang="en-US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Kansas</a:t>
                      </a:r>
                      <a:endParaRPr lang="en-US" sz="17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3660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77.6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1055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22.4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4715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Maternal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Education: &lt;HS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5.9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8.1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6.4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HS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1046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28.6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1352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&gt;HS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2397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65.5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657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62.3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3054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64.8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Unknown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Maternal Risk:   Smoking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711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15.1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16.1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Unmarried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7.9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8.6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37.3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Gestational Hypertension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Gestational Diabetes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3.5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Ecclampsia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Previous Preterm Birth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0.9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372600" cy="68579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Characteristics of Fort Riley, KS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TRICARE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Beneficiaries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(2005-2009)</a:t>
            </a:r>
            <a:endParaRPr lang="en-US" sz="2200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640080"/>
          <a:ext cx="9144000" cy="6217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  <a:gridCol w="838200"/>
                <a:gridCol w="1031631"/>
                <a:gridCol w="781538"/>
                <a:gridCol w="1082431"/>
                <a:gridCol w="871415"/>
                <a:gridCol w="901627"/>
                <a:gridCol w="817758"/>
              </a:tblGrid>
              <a:tr h="228607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Hospital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Irwin 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  <a:endParaRPr lang="en-US" sz="17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Kansas</a:t>
                      </a:r>
                      <a:endParaRPr lang="en-US" sz="17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3660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77.6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1055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22.4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4715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Birth Weight:         &lt;1500 kg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0.3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4.1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1.4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1500-2499 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2.7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13.4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238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5.9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2500+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3551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871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82.6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4422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93.8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92.7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Prenatal Care: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  <a:r>
                        <a:rPr lang="en-US" sz="18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Trimester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2922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79.8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74.7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3710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78.7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69.1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8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nd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Trimester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603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16.5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18.5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16.9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19.7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1800" b="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Trimester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3.2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3.7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Unknown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0.6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1.8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0.9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6.4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None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0.3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lang="en-US" sz="18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Cause of Death</a:t>
                      </a:r>
                      <a:r>
                        <a:rPr lang="en-US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          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Other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48.6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Congenital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37.1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Respiratory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SIDS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5.7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946"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Infection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2.8</a:t>
                      </a:r>
                      <a:endParaRPr lang="en-US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800" b="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Analysis of Direct and Network Births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Riley, KS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2005-2009)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" y="2209800"/>
          <a:ext cx="8763002" cy="2773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3728"/>
                <a:gridCol w="1191088"/>
                <a:gridCol w="1106010"/>
                <a:gridCol w="1191088"/>
                <a:gridCol w="1191088"/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Care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Network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Care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Irwin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Army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Post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Births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Percent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Births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Percent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Total delivery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3730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1119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Vaginal delivery (w/o cc)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2377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63.7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595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53.2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Cesarean section (w/o cc)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492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13.2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284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25.4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Complicated delivery (</a:t>
                      </a:r>
                      <a:r>
                        <a:rPr lang="en-US" sz="20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Vag</a:t>
                      </a:r>
                      <a:r>
                        <a:rPr lang="en-US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&amp; C-cc) </a:t>
                      </a:r>
                      <a:endParaRPr lang="en-US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861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23.1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21.4</a:t>
                      </a:r>
                      <a:endParaRPr lang="en-US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6096000"/>
            <a:ext cx="7127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 Medical Management Database, Irwin Army Community Hospital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 of infant mortality in Kansas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Describe the Infant Mortality Rate (IMR) of the Fort Riley area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 contributors to IMR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 possible community collaboration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839200" cy="17526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Infant Mortality Rate: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TRICARE Beneficiaries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at Fort Riley Area, KS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2005-2009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81200"/>
            <a:ext cx="8229600" cy="45307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Live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births         =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4715</a:t>
            </a:r>
          </a:p>
          <a:p>
            <a:pPr>
              <a:buFont typeface="Wingdings" pitchFamily="2" charset="2"/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Deaths                =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IMR  </a:t>
            </a:r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= 35 / 4715 *1000 =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7.42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CI95 (5.17 - 10.32)</a:t>
            </a:r>
          </a:p>
          <a:p>
            <a:pPr>
              <a:buFont typeface="Wingdings" pitchFamily="2" charset="2"/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endParaRPr lang="en-US" sz="10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10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Infant death=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Death of an infant before his or her first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birthday</a:t>
            </a:r>
          </a:p>
          <a:p>
            <a:pPr>
              <a:buNone/>
            </a:pP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Infant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mortality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rate=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Number of infant deaths per 1,000 live births.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Average Infant Mortality Rates (IMR) for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Fort Riley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TRICARE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Beneficiaries with Delivery on Post vs. Off-Post (2005-2009)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Live Births= 4,715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2362200"/>
            <a:ext cx="8915400" cy="3962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b="0" u="sng" dirty="0">
                <a:latin typeface="Times New Roman" pitchFamily="18" charset="0"/>
                <a:cs typeface="Times New Roman" pitchFamily="18" charset="0"/>
              </a:rPr>
              <a:t>Delivery </a:t>
            </a:r>
            <a:r>
              <a:rPr lang="en-US" b="0" u="sng" dirty="0" smtClean="0">
                <a:latin typeface="Times New Roman" pitchFamily="18" charset="0"/>
                <a:cs typeface="Times New Roman" pitchFamily="18" charset="0"/>
              </a:rPr>
              <a:t>Location      Live Births     Deaths          IMR (CI95)</a:t>
            </a:r>
            <a:endParaRPr lang="en-US" b="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Post (Irwin)         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  	3,660          	  18           4.92 (2.91 - 7.77)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Off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-Post </a:t>
            </a:r>
            <a:r>
              <a:rPr lang="en-US" b="0" dirty="0">
                <a:latin typeface="Times New Roman" pitchFamily="18" charset="0"/>
                <a:cs typeface="Times New Roman" pitchFamily="18" charset="0"/>
              </a:rPr>
              <a:t>(Other)   </a:t>
            </a:r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	1,055              	  17          16.11 (9.39 - 25.8)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04800"/>
            <a:ext cx="7793037" cy="1303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Kansas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Ranked Worst among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States for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Infant Mortality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Rate (IMR), 2007 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5" name="Group 58"/>
          <p:cNvGraphicFramePr>
            <a:graphicFrameLocks noGrp="1"/>
          </p:cNvGraphicFramePr>
          <p:nvPr/>
        </p:nvGraphicFramePr>
        <p:xfrm>
          <a:off x="1981200" y="1608138"/>
          <a:ext cx="4943475" cy="4419600"/>
        </p:xfrm>
        <a:graphic>
          <a:graphicData uri="http://schemas.openxmlformats.org/drawingml/2006/table">
            <a:tbl>
              <a:tblPr/>
              <a:tblGrid>
                <a:gridCol w="2547938"/>
                <a:gridCol w="239553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 IMR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Kansas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18.98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Oklahoma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18.03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District of Columbia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Missouri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Michigan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Rhode Island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Indiana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Tennessee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Virginia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Wisconsin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13.24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71675" y="6211669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National  Vital Statistics Report:  Volume 58, Number 19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839200" cy="1752600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Infant Mortality Rate: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TRICARE beneficiaries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at Fort Riley Area, KS 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2005-2009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81200"/>
            <a:ext cx="8229600" cy="45307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n-US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Black NH Live births          = 507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IMR  				   = 18.98</a:t>
            </a:r>
            <a:endParaRPr lang="en-US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Projected Deaths                 = 9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Observed Deaths 	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1</a:t>
            </a:r>
          </a:p>
          <a:p>
            <a:pPr>
              <a:buFont typeface="Wingdings" pitchFamily="2" charset="2"/>
              <a:buNone/>
            </a:pPr>
            <a:endParaRPr lang="en-US" sz="10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1000" b="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Infant death =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Death of an infant before his or her first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birthday</a:t>
            </a:r>
          </a:p>
          <a:p>
            <a:pPr>
              <a:buNone/>
            </a:pP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Infant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mortality </a:t>
            </a:r>
            <a:r>
              <a:rPr lang="en-US" sz="2000" b="0" dirty="0" smtClean="0">
                <a:latin typeface="Times New Roman" pitchFamily="18" charset="0"/>
                <a:cs typeface="Times New Roman" pitchFamily="18" charset="0"/>
              </a:rPr>
              <a:t>rate = </a:t>
            </a:r>
            <a:r>
              <a:rPr lang="en-US" sz="2000" b="0" dirty="0">
                <a:latin typeface="Times New Roman" pitchFamily="18" charset="0"/>
                <a:cs typeface="Times New Roman" pitchFamily="18" charset="0"/>
              </a:rPr>
              <a:t>Number of infant deaths per 1,000 live births.</a:t>
            </a:r>
          </a:p>
          <a:p>
            <a:pPr>
              <a:buFont typeface="Wingdings" pitchFamily="2" charset="2"/>
              <a:buNone/>
            </a:pPr>
            <a:endParaRPr lang="en-US" sz="20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Military Infant Mortality Rate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Kansas TRICARE IMR (birth cohort):</a:t>
            </a:r>
          </a:p>
          <a:p>
            <a:pPr lvl="1"/>
            <a:r>
              <a:rPr lang="en-US" sz="3200" b="0" dirty="0" smtClean="0">
                <a:latin typeface="Times New Roman" pitchFamily="18" charset="0"/>
                <a:cs typeface="Times New Roman" pitchFamily="18" charset="0"/>
              </a:rPr>
              <a:t>5.77/1,000 live births 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CI95 (4.25- 7.64)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study has had consistent finding of reduced Black NH infant deaths (rate cut in half)*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focusing on possible sociologic effect of military culture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019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Hicks Lundquist et al, Race and Preterm Births:  A Protective Effect of the Military?  National Science Foundation SES 0751505, publish pending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372600" cy="609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09600"/>
            <a:ext cx="1219200" cy="6477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6324600"/>
            <a:ext cx="9525000" cy="76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bg1"/>
                </a:solidFill>
              </a:rPr>
              <a:t>Source:  Kansas Annual Summary of Vital Statistics, 2009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96200" y="609600"/>
            <a:ext cx="1676400" cy="6477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1219200" cy="6477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 dirty="0">
                <a:latin typeface="Times New Roman" pitchFamily="18" charset="0"/>
                <a:cs typeface="Times New Roman" pitchFamily="18" charset="0"/>
              </a:rPr>
              <a:t>Summary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4294967295"/>
          </p:nvPr>
        </p:nvSpPr>
        <p:spPr>
          <a:xfrm>
            <a:off x="609600" y="1600200"/>
            <a:ext cx="8229600" cy="4708525"/>
          </a:xfrm>
        </p:spPr>
        <p:txBody>
          <a:bodyPr>
            <a:normAutofit/>
          </a:bodyPr>
          <a:lstStyle/>
          <a:p>
            <a:pPr marL="342900" lvl="1" indent="-342900">
              <a:buClr>
                <a:srgbClr val="FFE957"/>
              </a:buClr>
            </a:pPr>
            <a:r>
              <a:rPr lang="en-US" sz="3000" b="0" dirty="0">
                <a:latin typeface="Times New Roman" pitchFamily="18" charset="0"/>
                <a:cs typeface="Times New Roman" pitchFamily="18" charset="0"/>
              </a:rPr>
              <a:t>KS IMR is higher than in most other states</a:t>
            </a:r>
          </a:p>
          <a:p>
            <a:pPr marL="742950" lvl="2" indent="-342900"/>
            <a:r>
              <a:rPr lang="en-US" sz="3000" b="0" dirty="0">
                <a:latin typeface="Times New Roman" pitchFamily="18" charset="0"/>
                <a:cs typeface="Times New Roman" pitchFamily="18" charset="0"/>
              </a:rPr>
              <a:t>Rates are higher in KS than U.S. for all race and ethnic </a:t>
            </a:r>
            <a:r>
              <a:rPr lang="en-US" sz="3000" b="0" dirty="0" smtClean="0"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 (especially Black NH)</a:t>
            </a:r>
            <a:endParaRPr lang="en-US" sz="2800" b="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0" dirty="0">
                <a:latin typeface="Times New Roman" pitchFamily="18" charset="0"/>
                <a:cs typeface="Times New Roman" pitchFamily="18" charset="0"/>
              </a:rPr>
              <a:t>Causes of infant deaths mimic those in other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</a:rPr>
              <a:t>states:  </a:t>
            </a:r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Prematurity </a:t>
            </a:r>
            <a:r>
              <a:rPr lang="en-US" sz="2600" b="0" dirty="0">
                <a:latin typeface="Times New Roman" pitchFamily="18" charset="0"/>
                <a:cs typeface="Times New Roman" pitchFamily="18" charset="0"/>
              </a:rPr>
              <a:t>and LBW are key </a:t>
            </a:r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factor</a:t>
            </a:r>
          </a:p>
          <a:p>
            <a:pPr eaLnBrk="1" hangingPunct="1"/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Fort Riley facility IMR significantly lower although high risk referred outside facility</a:t>
            </a:r>
          </a:p>
          <a:p>
            <a:r>
              <a:rPr lang="en-US" sz="2600" b="0" dirty="0" smtClean="0">
                <a:latin typeface="Times New Roman" pitchFamily="18" charset="0"/>
                <a:cs typeface="Times New Roman" pitchFamily="18" charset="0"/>
              </a:rPr>
              <a:t>Protective effect against infant mortality particularly for Black NH in the military setting and consistent with other study on preterm delivery</a:t>
            </a:r>
            <a:endParaRPr lang="en-US" sz="26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Support Partner Programs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66800" y="2057400"/>
            <a:ext cx="8229600" cy="3962400"/>
          </a:xfrm>
        </p:spPr>
        <p:txBody>
          <a:bodyPr>
            <a:normAutofit/>
          </a:bodyPr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Kansas Blue Ribbon Panel on Infant Mortality</a:t>
            </a:r>
          </a:p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PPOR analysis from KDHE</a:t>
            </a:r>
          </a:p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FIMR programs in the state</a:t>
            </a:r>
          </a:p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March of Dimes</a:t>
            </a:r>
          </a:p>
          <a:p>
            <a:pPr lvl="1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Prematurity conference</a:t>
            </a:r>
          </a:p>
          <a:p>
            <a:pPr lvl="1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Prematurity Coalition</a:t>
            </a:r>
          </a:p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SIDS Network of Kansas</a:t>
            </a:r>
          </a:p>
          <a:p>
            <a:pPr lvl="1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Safe Sleep video</a:t>
            </a:r>
          </a:p>
          <a:p>
            <a:pPr lvl="1"/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Presentation at Conferences KAAP, KAFP</a:t>
            </a:r>
            <a:endParaRPr lang="en-US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05400" y="4724400"/>
            <a:ext cx="343510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Point of Contact for Study:</a:t>
            </a:r>
          </a:p>
          <a:p>
            <a:r>
              <a:rPr lang="en-US" dirty="0" smtClean="0"/>
              <a:t>Paul Benne, MD, MPH</a:t>
            </a:r>
          </a:p>
          <a:p>
            <a:r>
              <a:rPr lang="en-US" dirty="0" smtClean="0"/>
              <a:t>Lieutenant Colonel, Medical Corps</a:t>
            </a:r>
          </a:p>
          <a:p>
            <a:r>
              <a:rPr lang="en-US" dirty="0" smtClean="0"/>
              <a:t>600 Caisson Hill Rd</a:t>
            </a:r>
          </a:p>
          <a:p>
            <a:r>
              <a:rPr lang="en-US" dirty="0" smtClean="0"/>
              <a:t>Fort Riley, KS 66442</a:t>
            </a:r>
          </a:p>
          <a:p>
            <a:r>
              <a:rPr lang="en-US" dirty="0" smtClean="0"/>
              <a:t>785 239 7323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838200"/>
            <a:ext cx="50292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Acknowledgements:</a:t>
            </a:r>
          </a:p>
          <a:p>
            <a:endParaRPr lang="en-US" dirty="0" smtClean="0"/>
          </a:p>
          <a:p>
            <a:r>
              <a:rPr lang="en-US" dirty="0" smtClean="0"/>
              <a:t>SPC John Makinwa</a:t>
            </a:r>
          </a:p>
          <a:p>
            <a:r>
              <a:rPr lang="en-US" dirty="0" smtClean="0"/>
              <a:t>US Army, Fort Riley</a:t>
            </a:r>
          </a:p>
          <a:p>
            <a:endParaRPr lang="en-US" dirty="0" smtClean="0"/>
          </a:p>
          <a:p>
            <a:r>
              <a:rPr lang="en-US" dirty="0" smtClean="0"/>
              <a:t>Mr. Greg Crawford</a:t>
            </a:r>
          </a:p>
          <a:p>
            <a:r>
              <a:rPr lang="en-US" dirty="0" smtClean="0"/>
              <a:t>Ms. Jamie Kim</a:t>
            </a:r>
          </a:p>
          <a:p>
            <a:r>
              <a:rPr lang="en-US" dirty="0" smtClean="0"/>
              <a:t>Ms. Carol Moyer</a:t>
            </a:r>
          </a:p>
          <a:p>
            <a:r>
              <a:rPr lang="en-US" dirty="0" smtClean="0"/>
              <a:t>Kansas Department of Health and Environment</a:t>
            </a:r>
          </a:p>
          <a:p>
            <a:endParaRPr lang="en-US" dirty="0" smtClean="0"/>
          </a:p>
          <a:p>
            <a:r>
              <a:rPr lang="en-US" dirty="0" smtClean="0"/>
              <a:t>Dr. Dennis Cooley</a:t>
            </a:r>
          </a:p>
          <a:p>
            <a:r>
              <a:rPr lang="en-US" dirty="0" smtClean="0"/>
              <a:t>Kansas Blue Ribbon Panel on Infant Mortality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calculations methods of Infant Mortality Rate:</a:t>
            </a:r>
          </a:p>
          <a:p>
            <a:pPr marL="457200" lvl="1" indent="0"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1. Simplest, universally adopted method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Infant deaths in a given year divided by the total number of live births in the same year multiplied by 1,000</a:t>
            </a:r>
          </a:p>
          <a:p>
            <a:pPr marL="971550" lvl="1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  Cross-sectional data</a:t>
            </a:r>
          </a:p>
          <a:p>
            <a:pPr marL="692150" lvl="1" indent="-2349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 Data/statistics presented in the KDHE, Bureau of Epidemiology and Public Health Informatics’  Annual Summary and  Kansas Information for Communities (KIC)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Cohort rate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Infants born in a given year are followed through their first birthday and the number of deaths that occur to these infants are noted and used as the numerator for the cohort IMR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linked births-deaths file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7063" lvl="1" indent="-169863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- Birth cohort – Birth for a given year are linked with infant  deaths that occurred in the year of birth or the next year. </a:t>
            </a:r>
          </a:p>
          <a:p>
            <a:pPr marL="692150" lvl="1" indent="-2349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Death  cohort – Deaths for a given year are linked with births that occurred in the same year or previous year.</a:t>
            </a:r>
          </a:p>
          <a:p>
            <a:pPr marL="692150" lvl="1" indent="-2349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Numbers using different methodologies will not match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Infant Mortality Rates 2011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2011 projected IMR in US 6.1 (CIA)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46 governments that have better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IMRs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 rates are higher than many third world countries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Infant Mortality Trends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2000-2009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057400"/>
          <a:ext cx="8534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211669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U.S. 2008, 2009 preliminary data</a:t>
            </a:r>
          </a:p>
          <a:p>
            <a:r>
              <a:rPr lang="en-US" sz="1400" dirty="0" smtClean="0"/>
              <a:t>Source: Bureau of Epidemiology and Public Health Informatics, KDHE; National Center for Health Statistics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Infant Mortality Rates by Race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2007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685800" y="18288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6211668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National  Vital Statistics Report:  Volume 58, Number 19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04800"/>
            <a:ext cx="7793037" cy="13033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Kansas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Ranked Worst among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States for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Infant Mortality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Rate (IMR), 2007 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5" name="Group 58"/>
          <p:cNvGraphicFramePr>
            <a:graphicFrameLocks noGrp="1"/>
          </p:cNvGraphicFramePr>
          <p:nvPr/>
        </p:nvGraphicFramePr>
        <p:xfrm>
          <a:off x="1981200" y="1608138"/>
          <a:ext cx="4943475" cy="4419600"/>
        </p:xfrm>
        <a:graphic>
          <a:graphicData uri="http://schemas.openxmlformats.org/drawingml/2006/table">
            <a:tbl>
              <a:tblPr/>
              <a:tblGrid>
                <a:gridCol w="2547938"/>
                <a:gridCol w="239553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 IMR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Kansas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18.98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Oklahoma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18.03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District of Columbia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Missouri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Michigan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Rhode Island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Indiana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Tennessee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Virginia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Wisconsin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13.24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71675" y="6211669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National  Vital Statistics Report:  Volume 58, Number 19</a:t>
            </a:r>
            <a:endParaRPr lang="en-US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Black non-Hispanic and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White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non-Hispanic Infant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Mortality Rates &amp; Ratio,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1998-2009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6096000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*NH:  Non-Hispanic</a:t>
            </a:r>
          </a:p>
          <a:p>
            <a:r>
              <a:rPr lang="en-US" sz="1600" dirty="0" smtClean="0"/>
              <a:t>Source: Bureau of Epidemiology and Public Health Informatics, KDHE</a:t>
            </a:r>
            <a:endParaRPr lang="en-US" sz="160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533400" y="1600200"/>
          <a:ext cx="7924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4161</TotalTime>
  <Words>1495</Words>
  <Application>Microsoft Office PowerPoint</Application>
  <PresentationFormat>On-screen Show (4:3)</PresentationFormat>
  <Paragraphs>604</Paragraphs>
  <Slides>28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Focus</vt:lpstr>
      <vt:lpstr>Chart</vt:lpstr>
      <vt:lpstr>Study of Infant Mortality TRICARE Beneficiaries Fort Riley, Kansas</vt:lpstr>
      <vt:lpstr>Objectives</vt:lpstr>
      <vt:lpstr>Definitions</vt:lpstr>
      <vt:lpstr>Definitions</vt:lpstr>
      <vt:lpstr>Infant Mortality Rates 2011</vt:lpstr>
      <vt:lpstr>Infant Mortality Trends 2000-2009</vt:lpstr>
      <vt:lpstr>Infant Mortality Rates by Race 2007</vt:lpstr>
      <vt:lpstr>Kansas Ranked Worst among States for  Black Infant Mortality Rate (IMR), 2007  </vt:lpstr>
      <vt:lpstr>Black non-Hispanic and White non-Hispanic Infant Mortality Rates &amp; Ratio, 1998-2009</vt:lpstr>
      <vt:lpstr>Infant Deaths by Cause of Death Kansas, 2005-2009</vt:lpstr>
      <vt:lpstr>Births and Deaths by Gestational Age,  KS 2005-2009 Average All Races</vt:lpstr>
      <vt:lpstr>How old are babies when they die?</vt:lpstr>
      <vt:lpstr>Slide 13</vt:lpstr>
      <vt:lpstr>Study Subjects</vt:lpstr>
      <vt:lpstr>Slide 15</vt:lpstr>
      <vt:lpstr>Characteristics of Fort Riley, KS TRICARE Beneficiaries (2005-2009) </vt:lpstr>
      <vt:lpstr>Characteristics of Fort Riley, KS TRICARE Beneficiaries (2005-2009) </vt:lpstr>
      <vt:lpstr>Characteristics of Fort Riley, KS TRICARE Beneficiaries (2005-2009)</vt:lpstr>
      <vt:lpstr>Analysis of Direct and Network Births  Fort Riley, KS (2005-2009)</vt:lpstr>
      <vt:lpstr> Infant Mortality Rate: TRICARE Beneficiaries  at Fort Riley Area, KS  2005-2009</vt:lpstr>
      <vt:lpstr> Average Infant Mortality Rates (IMR) for  Fort Riley TRICARE Beneficiaries with Delivery on Post vs. Off-Post (2005-2009) Live Births= 4,715</vt:lpstr>
      <vt:lpstr>Kansas Ranked Worst among States for  Black Infant Mortality Rate (IMR), 2007  </vt:lpstr>
      <vt:lpstr> Infant Mortality Rate:  TRICARE beneficiaries  at Fort Riley Area, KS  2005-2009</vt:lpstr>
      <vt:lpstr>Military Infant Mortality Rate</vt:lpstr>
      <vt:lpstr>Slide 25</vt:lpstr>
      <vt:lpstr>Summary</vt:lpstr>
      <vt:lpstr>Support Partner Programs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HEALTHIER KANSAS ONE BABY AT A TIME</dc:title>
  <dc:creator>Dennis Cooley</dc:creator>
  <cp:lastModifiedBy>Paul.Benne</cp:lastModifiedBy>
  <cp:revision>268</cp:revision>
  <dcterms:created xsi:type="dcterms:W3CDTF">2011-06-17T00:59:48Z</dcterms:created>
  <dcterms:modified xsi:type="dcterms:W3CDTF">2011-11-04T13:39:23Z</dcterms:modified>
</cp:coreProperties>
</file>